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2" r:id="rId2"/>
    <p:sldId id="273" r:id="rId3"/>
    <p:sldId id="274" r:id="rId4"/>
    <p:sldId id="275" r:id="rId5"/>
    <p:sldId id="256" r:id="rId6"/>
    <p:sldId id="257" r:id="rId7"/>
    <p:sldId id="258" r:id="rId8"/>
    <p:sldId id="259" r:id="rId9"/>
    <p:sldId id="260" r:id="rId10"/>
    <p:sldId id="262" r:id="rId11"/>
    <p:sldId id="263" r:id="rId12"/>
    <p:sldId id="261" r:id="rId13"/>
    <p:sldId id="264" r:id="rId14"/>
    <p:sldId id="270" r:id="rId15"/>
    <p:sldId id="265" r:id="rId16"/>
    <p:sldId id="266" r:id="rId17"/>
    <p:sldId id="267" r:id="rId18"/>
    <p:sldId id="268" r:id="rId19"/>
    <p:sldId id="271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89947" autoAdjust="0"/>
  </p:normalViewPr>
  <p:slideViewPr>
    <p:cSldViewPr>
      <p:cViewPr varScale="1">
        <p:scale>
          <a:sx n="96" d="100"/>
          <a:sy n="96" d="100"/>
        </p:scale>
        <p:origin x="-39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F00CC-1086-4F99-AEF9-FD2B19589EEA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64FEB-1073-4006-8C7E-8BC97A222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0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64FEB-1073-4006-8C7E-8BC97A2224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Тема МО учителей начальных классов в 2011-2012 г.г. :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«</a:t>
            </a:r>
            <a:r>
              <a:rPr lang="ru-RU" dirty="0" smtClean="0">
                <a:solidFill>
                  <a:srgbClr val="00B050"/>
                </a:solidFill>
              </a:rPr>
              <a:t>ФГОС- СТАНДАРТ ВТОРОГО ПОКОЛЕНИЯ»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Содержимое 11" descr="img03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73342">
            <a:off x="2501893" y="2695325"/>
            <a:ext cx="3313082" cy="4572000"/>
          </a:xfrm>
        </p:spPr>
      </p:pic>
      <p:pic>
        <p:nvPicPr>
          <p:cNvPr id="13" name="Содержимое 12" descr="img03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5850" y="2500306"/>
            <a:ext cx="3879908" cy="4572000"/>
          </a:xfrm>
        </p:spPr>
      </p:pic>
      <p:pic>
        <p:nvPicPr>
          <p:cNvPr id="14" name="Рисунок 13" descr="img0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334" y="2500306"/>
            <a:ext cx="3364873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00B050"/>
                </a:solidFill>
              </a:rPr>
              <a:t>Сделаем класс зелёным</a:t>
            </a:r>
            <a:endParaRPr lang="ru-RU" sz="6000" i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DSC0141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5860"/>
            <a:ext cx="4714876" cy="3714776"/>
          </a:xfrm>
        </p:spPr>
      </p:pic>
      <p:pic>
        <p:nvPicPr>
          <p:cNvPr id="8" name="Содержимое 7" descr="DSC01428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57698" y="2357418"/>
            <a:ext cx="4857760" cy="41434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857752" y="857232"/>
            <a:ext cx="4286248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Поможем птицам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10" name="Содержимое 9" descr="DSC0152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3000372"/>
            <a:ext cx="5072066" cy="3857628"/>
          </a:xfrm>
        </p:spPr>
      </p:pic>
      <p:pic>
        <p:nvPicPr>
          <p:cNvPr id="13" name="Содержимое 12" descr="DSC01609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4942" cy="47148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16" y="571480"/>
            <a:ext cx="4857784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                 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7030A0"/>
                </a:solidFill>
              </a:rPr>
              <a:t>В  городской  библиотеке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SC0155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29158" cy="4243372"/>
          </a:xfrm>
        </p:spPr>
      </p:pic>
      <p:pic>
        <p:nvPicPr>
          <p:cNvPr id="8" name="Содержимое 7" descr="DSC01574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2857496"/>
            <a:ext cx="5143504" cy="40005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4"/>
            <a:ext cx="4429124" cy="1916103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     В детском        эстетическом 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       центре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DSC0117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8868"/>
            <a:ext cx="5214942" cy="4243395"/>
          </a:xfrm>
        </p:spPr>
      </p:pic>
      <p:pic>
        <p:nvPicPr>
          <p:cNvPr id="9" name="Содержимое 8" descr="DSC01159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0"/>
            <a:ext cx="4357686" cy="37141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В картинной галерее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0114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3182"/>
            <a:ext cx="4714876" cy="4044561"/>
          </a:xfrm>
        </p:spPr>
      </p:pic>
      <p:pic>
        <p:nvPicPr>
          <p:cNvPr id="6" name="Содержимое 5" descr="DSC0114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357298"/>
            <a:ext cx="4500562" cy="39731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Содержимое 7" descr="DSC0167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4942" cy="3929066"/>
          </a:xfrm>
        </p:spPr>
      </p:pic>
      <p:pic>
        <p:nvPicPr>
          <p:cNvPr id="13" name="Содержимое 12" descr="DSC01437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0"/>
            <a:ext cx="3786182" cy="2928934"/>
          </a:xfrm>
        </p:spPr>
      </p:pic>
      <p:pic>
        <p:nvPicPr>
          <p:cNvPr id="14" name="Рисунок 13" descr="DSC0143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3071810"/>
            <a:ext cx="5286380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543428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5300" dirty="0" smtClean="0">
                <a:solidFill>
                  <a:srgbClr val="00B050"/>
                </a:solidFill>
              </a:rPr>
              <a:t>Поездки и     экскурсии</a:t>
            </a:r>
            <a:endParaRPr lang="ru-RU" sz="53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DSC0100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926"/>
            <a:ext cx="5143504" cy="4689296"/>
          </a:xfrm>
        </p:spPr>
      </p:pic>
      <p:pic>
        <p:nvPicPr>
          <p:cNvPr id="6" name="Содержимое 5" descr="DSC01107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762" y="0"/>
            <a:ext cx="4059238" cy="3044429"/>
          </a:xfrm>
        </p:spPr>
      </p:pic>
      <p:pic>
        <p:nvPicPr>
          <p:cNvPr id="7" name="Рисунок 6" descr="DSC0110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785" y="4018338"/>
            <a:ext cx="3786215" cy="2839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30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30710" cy="3286124"/>
          </a:xfrm>
        </p:spPr>
      </p:pic>
      <p:pic>
        <p:nvPicPr>
          <p:cNvPr id="6" name="Содержимое 5" descr="DSC0172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214422"/>
            <a:ext cx="4429124" cy="3643733"/>
          </a:xfrm>
        </p:spPr>
      </p:pic>
      <p:pic>
        <p:nvPicPr>
          <p:cNvPr id="7" name="Рисунок 6" descr="DSC017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10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14876" cy="4198182"/>
          </a:xfrm>
        </p:spPr>
      </p:pic>
      <p:pic>
        <p:nvPicPr>
          <p:cNvPr id="6" name="Содержимое 5" descr="DSC0166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22" y="3643314"/>
            <a:ext cx="4247978" cy="3214686"/>
          </a:xfrm>
        </p:spPr>
      </p:pic>
      <p:sp>
        <p:nvSpPr>
          <p:cNvPr id="8" name="TextBox 7"/>
          <p:cNvSpPr txBox="1"/>
          <p:nvPr/>
        </p:nvSpPr>
        <p:spPr>
          <a:xfrm>
            <a:off x="4991068" y="1285860"/>
            <a:ext cx="41529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Православная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конференция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00570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Районный конкурс экскурсоводов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0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6058"/>
            <a:ext cx="4929188" cy="3714750"/>
          </a:xfrm>
        </p:spPr>
      </p:pic>
      <p:pic>
        <p:nvPicPr>
          <p:cNvPr id="6" name="Содержимое 5" descr="img00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63" y="0"/>
            <a:ext cx="5214937" cy="4000500"/>
          </a:xfrm>
        </p:spPr>
      </p:pic>
      <p:sp>
        <p:nvSpPr>
          <p:cNvPr id="7" name="TextBox 6"/>
          <p:cNvSpPr txBox="1"/>
          <p:nvPr/>
        </p:nvSpPr>
        <p:spPr>
          <a:xfrm>
            <a:off x="214282" y="214290"/>
            <a:ext cx="31945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Экскурсии</a:t>
            </a:r>
          </a:p>
          <a:p>
            <a:r>
              <a:rPr lang="ru-RU" sz="4800" dirty="0" smtClean="0"/>
              <a:t> по улицам</a:t>
            </a:r>
          </a:p>
          <a:p>
            <a:r>
              <a:rPr lang="ru-RU" sz="4800" dirty="0" smtClean="0"/>
              <a:t> города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572132" y="4643446"/>
            <a:ext cx="27181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В гостях у</a:t>
            </a:r>
          </a:p>
          <a:p>
            <a:r>
              <a:rPr lang="ru-RU" sz="4400" dirty="0" smtClean="0"/>
              <a:t> ветерана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перехода на ФГОС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43" y="1714488"/>
            <a:ext cx="893052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Повысить квалификацию педагогов по </a:t>
            </a:r>
          </a:p>
          <a:p>
            <a:pPr marL="342900" indent="-342900"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проблеме – переход на новые учебные стандарты;</a:t>
            </a:r>
          </a:p>
          <a:p>
            <a:pPr marL="514350" indent="-514350" algn="just">
              <a:buAutoNum type="arabicPeriod" startAt="2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Произвести отбор методов, средств, приёмов, </a:t>
            </a:r>
          </a:p>
          <a:p>
            <a:pPr marL="514350" indent="-514350"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 , соответствующих ФГОС;</a:t>
            </a:r>
          </a:p>
          <a:p>
            <a:pPr marL="514350" indent="-514350"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Накопить дидактический материал,</a:t>
            </a:r>
          </a:p>
          <a:p>
            <a:pPr marL="514350" indent="-514350"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соответствующий требованиям ФГОС;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Вести мониторинг процесса формирования</a:t>
            </a:r>
          </a:p>
          <a:p>
            <a:pPr marL="514350" indent="-514350"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ключевых компетенций младшего школьника.</a:t>
            </a:r>
          </a:p>
          <a:p>
            <a:pPr marL="342900" indent="-342900" algn="just">
              <a:buAutoNum type="arabicPeriod"/>
            </a:pP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0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06763" cy="4572000"/>
          </a:xfrm>
        </p:spPr>
      </p:pic>
      <p:pic>
        <p:nvPicPr>
          <p:cNvPr id="6" name="Содержимое 5" descr="техническое творчество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138" y="0"/>
            <a:ext cx="3344862" cy="4572000"/>
          </a:xfrm>
        </p:spPr>
      </p:pic>
      <p:pic>
        <p:nvPicPr>
          <p:cNvPr id="7" name="Рисунок 6" descr="лена 00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000">
            <a:off x="4551875" y="3400539"/>
            <a:ext cx="2354285" cy="3301281"/>
          </a:xfrm>
          <a:prstGeom prst="rect">
            <a:avLst/>
          </a:prstGeom>
        </p:spPr>
      </p:pic>
      <p:pic>
        <p:nvPicPr>
          <p:cNvPr id="8" name="Рисунок 7" descr="лена 00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00000">
            <a:off x="2179886" y="3432960"/>
            <a:ext cx="2468617" cy="3425916"/>
          </a:xfrm>
          <a:prstGeom prst="rect">
            <a:avLst/>
          </a:prstGeom>
        </p:spPr>
      </p:pic>
      <p:pic>
        <p:nvPicPr>
          <p:cNvPr id="9" name="Рисунок 8" descr="img04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7327"/>
            <a:ext cx="3143272" cy="2200673"/>
          </a:xfrm>
          <a:prstGeom prst="rect">
            <a:avLst/>
          </a:prstGeom>
        </p:spPr>
      </p:pic>
      <p:pic>
        <p:nvPicPr>
          <p:cNvPr id="10" name="Рисунок 9" descr="поисковая  группа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0"/>
            <a:ext cx="2591689" cy="3588178"/>
          </a:xfrm>
          <a:prstGeom prst="rect">
            <a:avLst/>
          </a:prstGeom>
        </p:spPr>
      </p:pic>
      <p:pic>
        <p:nvPicPr>
          <p:cNvPr id="11" name="Рисунок 10" descr="ош1 01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000">
            <a:off x="6939591" y="3882187"/>
            <a:ext cx="2211210" cy="306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3643313"/>
            <a:ext cx="8229600" cy="3429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Темы МО В 2011-2012г.г.: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Подготовка к новому учебному году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план работы МО, рабочие программы по предметам, школьным компонентам, кружкам);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Проектная деятельность в начальной школе;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Изучение концепции государственных образовательных стандартов;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 Анализ содержания раздела: «Как проектировать УУД  в начальной школе;</a:t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Внеурочная деятельность в начальной школе;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лена 001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5358" cy="5509063"/>
          </a:xfrm>
        </p:spPr>
      </p:pic>
      <p:pic>
        <p:nvPicPr>
          <p:cNvPr id="13" name="Содержимое 12" descr="лена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52" y="0"/>
            <a:ext cx="3286148" cy="419891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лена 0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2928934"/>
            <a:ext cx="3117727" cy="3714752"/>
          </a:xfrm>
          <a:prstGeom prst="rect">
            <a:avLst/>
          </a:prstGeom>
        </p:spPr>
      </p:pic>
      <p:pic>
        <p:nvPicPr>
          <p:cNvPr id="16" name="Рисунок 15" descr="ош1 0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480"/>
            <a:ext cx="4953435" cy="6858000"/>
          </a:xfrm>
          <a:prstGeom prst="rect">
            <a:avLst/>
          </a:prstGeom>
        </p:spPr>
      </p:pic>
      <p:pic>
        <p:nvPicPr>
          <p:cNvPr id="17" name="Рисунок 16" descr="img04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0"/>
            <a:ext cx="4901979" cy="6858000"/>
          </a:xfrm>
          <a:prstGeom prst="rect">
            <a:avLst/>
          </a:prstGeom>
        </p:spPr>
      </p:pic>
      <p:pic>
        <p:nvPicPr>
          <p:cNvPr id="18" name="Рисунок 17" descr="img03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1370" y="-599988"/>
            <a:ext cx="46579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34194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6000" b="1" i="1" dirty="0" smtClean="0">
                <a:solidFill>
                  <a:srgbClr val="FF0000"/>
                </a:solidFill>
              </a:rPr>
              <a:t>Программа</a:t>
            </a:r>
            <a:r>
              <a:rPr lang="ru-RU" sz="6000" i="1" dirty="0" smtClean="0">
                <a:solidFill>
                  <a:srgbClr val="FF0000"/>
                </a:solidFill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</a:rPr>
              <a:t>«Дружить и творить – значит, быть!»</a:t>
            </a:r>
            <a:r>
              <a:rPr lang="ru-RU" sz="6000" i="1" dirty="0" smtClean="0">
                <a:solidFill>
                  <a:srgbClr val="FF0000"/>
                </a:solidFill>
              </a:rPr>
              <a:t/>
            </a:r>
            <a:br>
              <a:rPr lang="ru-RU" sz="6000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на 2009 – 2013 гг.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1026" name="Рисунок 1" descr="http://im5-tub.yandex.net/i?id=17360152&amp;tov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429000"/>
            <a:ext cx="4441820" cy="318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858280" cy="59293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Создать деятельностное игровое пространство, обладающее условиями для: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/>
              <a:t>* </a:t>
            </a:r>
            <a:r>
              <a:rPr lang="ru-RU" sz="3600" i="1" dirty="0" smtClean="0"/>
              <a:t>выявления, развития, закрепления миролюбивых, добрых наклонностей детей;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*</a:t>
            </a:r>
            <a:r>
              <a:rPr lang="ru-RU" sz="3600" i="1" dirty="0" smtClean="0"/>
              <a:t>создания ярких  эмоциональных представлений о своей большой и малой родине;  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*</a:t>
            </a:r>
            <a:r>
              <a:rPr lang="ru-RU" sz="3600" i="1" dirty="0" smtClean="0"/>
              <a:t>сохранения и укрепления здоровья учащихся.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1429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Цель программы: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46969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Задачи программы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   посредством коллективной игры    формировать     доброжелательное  и заботливое отношение друг к другу,  к родителям, к школе, к родному краю;</a:t>
            </a:r>
          </a:p>
          <a:p>
            <a:pPr algn="just">
              <a:buFont typeface="Arial" pitchFamily="34" charset="0"/>
              <a:buChar char="•"/>
            </a:pPr>
            <a:endParaRPr lang="ru-RU" sz="3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   познакомить учащихся с историей своей семьи, школы, города;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    предоставить детям возможность для участия в разных видах деятельности;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   создать методическое пособие игр и мероприятий, проведённых за 4 года</a:t>
            </a:r>
          </a:p>
          <a:p>
            <a:endParaRPr lang="ru-RU" sz="3200" dirty="0" smtClean="0"/>
          </a:p>
          <a:p>
            <a:endParaRPr lang="ru-RU" sz="2800" dirty="0" smtClean="0"/>
          </a:p>
          <a:p>
            <a:pPr>
              <a:buFont typeface="Arial" charset="0"/>
              <a:buChar char="•"/>
            </a:pPr>
            <a:endParaRPr lang="ru-RU" sz="2800" dirty="0" smtClean="0"/>
          </a:p>
          <a:p>
            <a:pPr>
              <a:buFont typeface="Arial" charset="0"/>
              <a:buChar char="•"/>
            </a:pPr>
            <a:endParaRPr lang="ru-RU" sz="2800" dirty="0" smtClean="0"/>
          </a:p>
          <a:p>
            <a:pPr>
              <a:buFont typeface="Arial" charset="0"/>
              <a:buChar char="•"/>
            </a:pPr>
            <a:r>
              <a:rPr lang="ru-RU" sz="2800" dirty="0" smtClean="0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 класс </a:t>
            </a:r>
            <a:r>
              <a:rPr lang="ru-RU" sz="2400" b="1" dirty="0" smtClean="0">
                <a:latin typeface="Arial" charset="0"/>
                <a:cs typeface="Arial" charset="0"/>
              </a:rPr>
              <a:t>–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«Путешествие по железной дороге»</a:t>
            </a:r>
            <a:r>
              <a:rPr lang="ru-RU" sz="2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latin typeface="Arial" charset="0"/>
                <a:cs typeface="Arial" charset="0"/>
              </a:rPr>
              <a:t>выполняется в </a:t>
            </a:r>
            <a:r>
              <a:rPr lang="ru-RU" sz="2400" b="1" i="1" dirty="0" smtClean="0">
                <a:latin typeface="Arial" charset="0"/>
                <a:cs typeface="Arial" charset="0"/>
              </a:rPr>
              <a:t>вагончиках</a:t>
            </a:r>
            <a:r>
              <a:rPr lang="ru-RU" sz="2400" b="1" dirty="0" smtClean="0">
                <a:latin typeface="Arial" charset="0"/>
                <a:cs typeface="Arial" charset="0"/>
              </a:rPr>
              <a:t>.</a:t>
            </a:r>
            <a:r>
              <a:rPr lang="ru-RU" sz="2400" dirty="0" smtClean="0">
                <a:latin typeface="Arial" charset="0"/>
                <a:cs typeface="Arial" charset="0"/>
              </a:rPr>
              <a:t> Дети в конце каждой четверти прибывают на станции: </a:t>
            </a:r>
            <a:r>
              <a:rPr lang="ru-RU" sz="2400" i="1" u="sng" dirty="0" smtClean="0">
                <a:latin typeface="Arial" charset="0"/>
                <a:cs typeface="Arial" charset="0"/>
              </a:rPr>
              <a:t>«Осенняя»,</a:t>
            </a:r>
            <a:r>
              <a:rPr lang="ru-RU" sz="2400" i="1" dirty="0" smtClean="0">
                <a:latin typeface="Arial" charset="0"/>
                <a:cs typeface="Arial" charset="0"/>
              </a:rPr>
              <a:t> </a:t>
            </a:r>
            <a:r>
              <a:rPr lang="ru-RU" sz="2400" i="1" u="sng" dirty="0" smtClean="0">
                <a:latin typeface="Arial" charset="0"/>
                <a:cs typeface="Arial" charset="0"/>
              </a:rPr>
              <a:t>«Зимняя»,</a:t>
            </a:r>
            <a:r>
              <a:rPr lang="ru-RU" sz="2400" i="1" dirty="0" smtClean="0">
                <a:latin typeface="Arial" charset="0"/>
                <a:cs typeface="Arial" charset="0"/>
              </a:rPr>
              <a:t> </a:t>
            </a:r>
            <a:r>
              <a:rPr lang="ru-RU" sz="2400" i="1" u="sng" dirty="0" smtClean="0">
                <a:latin typeface="Arial" charset="0"/>
                <a:cs typeface="Arial" charset="0"/>
              </a:rPr>
              <a:t>«Весенняя»,</a:t>
            </a:r>
            <a:r>
              <a:rPr lang="ru-RU" sz="2400" i="1" dirty="0" smtClean="0">
                <a:latin typeface="Arial" charset="0"/>
                <a:cs typeface="Arial" charset="0"/>
              </a:rPr>
              <a:t> </a:t>
            </a:r>
            <a:r>
              <a:rPr lang="ru-RU" sz="2400" i="1" u="sng" dirty="0" smtClean="0">
                <a:latin typeface="Arial" charset="0"/>
                <a:cs typeface="Arial" charset="0"/>
              </a:rPr>
              <a:t>«Летняя».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 класс </a:t>
            </a:r>
            <a:r>
              <a:rPr lang="ru-RU" sz="2400" b="1" dirty="0" smtClean="0">
                <a:latin typeface="Arial" charset="0"/>
                <a:cs typeface="Arial" charset="0"/>
              </a:rPr>
              <a:t>–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«Летим в космос»</a:t>
            </a:r>
            <a:r>
              <a:rPr lang="ru-RU" sz="2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latin typeface="Arial" charset="0"/>
                <a:cs typeface="Arial" charset="0"/>
              </a:rPr>
              <a:t>(год космонавтики). Теперь </a:t>
            </a:r>
            <a:r>
              <a:rPr lang="ru-RU" sz="2400" b="1" dirty="0" smtClean="0">
                <a:latin typeface="Arial" charset="0"/>
                <a:cs typeface="Arial" charset="0"/>
              </a:rPr>
              <a:t>экипажи ракет</a:t>
            </a:r>
            <a:r>
              <a:rPr lang="ru-RU" sz="2400" dirty="0" smtClean="0">
                <a:latin typeface="Arial" charset="0"/>
                <a:cs typeface="Arial" charset="0"/>
              </a:rPr>
              <a:t> летят на планеты:    </a:t>
            </a:r>
            <a:r>
              <a:rPr lang="ru-RU" sz="2400" i="1" u="sng" dirty="0" smtClean="0">
                <a:latin typeface="Arial" charset="0"/>
                <a:cs typeface="Arial" charset="0"/>
              </a:rPr>
              <a:t>«Планета Здоровья»,</a:t>
            </a:r>
            <a:r>
              <a:rPr lang="ru-RU" sz="2400" i="1" dirty="0" smtClean="0">
                <a:latin typeface="Arial" charset="0"/>
                <a:cs typeface="Arial" charset="0"/>
              </a:rPr>
              <a:t> </a:t>
            </a:r>
            <a:r>
              <a:rPr lang="ru-RU" sz="2400" i="1" u="sng" dirty="0" smtClean="0">
                <a:latin typeface="Arial" charset="0"/>
                <a:cs typeface="Arial" charset="0"/>
              </a:rPr>
              <a:t>«Театральная»,</a:t>
            </a:r>
            <a:r>
              <a:rPr lang="ru-RU" sz="2400" i="1" dirty="0" smtClean="0">
                <a:latin typeface="Arial" charset="0"/>
                <a:cs typeface="Arial" charset="0"/>
              </a:rPr>
              <a:t> </a:t>
            </a:r>
            <a:r>
              <a:rPr lang="ru-RU" sz="2400" i="1" u="sng" dirty="0" smtClean="0">
                <a:latin typeface="Arial" charset="0"/>
                <a:cs typeface="Arial" charset="0"/>
              </a:rPr>
              <a:t>« Планета Красоты»,</a:t>
            </a:r>
            <a:r>
              <a:rPr lang="ru-RU" sz="2400" i="1" dirty="0" smtClean="0">
                <a:latin typeface="Arial" charset="0"/>
                <a:cs typeface="Arial" charset="0"/>
              </a:rPr>
              <a:t> </a:t>
            </a:r>
            <a:r>
              <a:rPr lang="ru-RU" sz="2400" i="1" u="sng" dirty="0" smtClean="0">
                <a:latin typeface="Arial" charset="0"/>
                <a:cs typeface="Arial" charset="0"/>
              </a:rPr>
              <a:t>«Сказочная».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 класс  </a:t>
            </a:r>
            <a:r>
              <a:rPr lang="ru-RU" sz="2400" b="1" dirty="0" smtClean="0">
                <a:latin typeface="Arial" charset="0"/>
                <a:cs typeface="Arial" charset="0"/>
              </a:rPr>
              <a:t>-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«Речное путешествие»</a:t>
            </a: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latin typeface="Arial" charset="0"/>
                <a:cs typeface="Arial" charset="0"/>
              </a:rPr>
              <a:t>на  </a:t>
            </a:r>
            <a:r>
              <a:rPr lang="ru-RU" sz="2400" b="1" dirty="0" smtClean="0">
                <a:latin typeface="Arial" charset="0"/>
                <a:cs typeface="Arial" charset="0"/>
              </a:rPr>
              <a:t>байдарках</a:t>
            </a:r>
            <a:r>
              <a:rPr lang="ru-RU" sz="2400" dirty="0" smtClean="0">
                <a:latin typeface="Arial" charset="0"/>
                <a:cs typeface="Arial" charset="0"/>
              </a:rPr>
              <a:t> по рекам.</a:t>
            </a:r>
          </a:p>
          <a:p>
            <a:pPr algn="just"/>
            <a:r>
              <a:rPr lang="ru-RU" sz="2400" dirty="0" smtClean="0">
                <a:latin typeface="Arial" charset="0"/>
                <a:cs typeface="Arial" charset="0"/>
              </a:rPr>
              <a:t> 2 четверти  : </a:t>
            </a:r>
            <a:r>
              <a:rPr lang="ru-RU" sz="2400" i="1" u="sng" dirty="0" smtClean="0">
                <a:latin typeface="Arial" charset="0"/>
                <a:cs typeface="Arial" charset="0"/>
              </a:rPr>
              <a:t>«Путешествие по </a:t>
            </a:r>
            <a:r>
              <a:rPr lang="ru-RU" sz="2400" i="1" u="sng" dirty="0" err="1" smtClean="0">
                <a:latin typeface="Arial" charset="0"/>
                <a:cs typeface="Arial" charset="0"/>
              </a:rPr>
              <a:t>Клязьме</a:t>
            </a:r>
            <a:r>
              <a:rPr lang="ru-RU" sz="2400" i="1" u="sng" dirty="0" smtClean="0">
                <a:latin typeface="Arial" charset="0"/>
                <a:cs typeface="Arial" charset="0"/>
              </a:rPr>
              <a:t>»,</a:t>
            </a:r>
            <a:r>
              <a:rPr lang="ru-RU" sz="2400" i="1" dirty="0" smtClean="0">
                <a:latin typeface="Arial" charset="0"/>
                <a:cs typeface="Arial" charset="0"/>
              </a:rPr>
              <a:t> </a:t>
            </a:r>
            <a:r>
              <a:rPr lang="ru-RU" sz="2400" i="1" u="sng" dirty="0" smtClean="0">
                <a:latin typeface="Arial" charset="0"/>
                <a:cs typeface="Arial" charset="0"/>
              </a:rPr>
              <a:t>«Путешествие по Оке</a:t>
            </a:r>
            <a:r>
              <a:rPr lang="ru-RU" sz="2400" i="1" u="sng" dirty="0" smtClean="0"/>
              <a:t>».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4 класс</a:t>
            </a:r>
            <a:r>
              <a:rPr lang="ru-RU" sz="2400" dirty="0" smtClean="0">
                <a:latin typeface="Arial" charset="0"/>
                <a:cs typeface="Arial" charset="0"/>
              </a:rPr>
              <a:t> -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«Авиапутешествие»</a:t>
            </a:r>
            <a:r>
              <a:rPr lang="ru-RU" sz="2400" b="1" dirty="0" smtClean="0">
                <a:latin typeface="Arial" charset="0"/>
                <a:cs typeface="Arial" charset="0"/>
              </a:rPr>
              <a:t> на  самолётах по карте России.</a:t>
            </a:r>
            <a:r>
              <a:rPr lang="ru-RU" sz="2400" dirty="0" smtClean="0">
                <a:latin typeface="Arial" charset="0"/>
                <a:cs typeface="Arial" charset="0"/>
              </a:rPr>
              <a:t> Игроки «путешествуют» по разным уголкам России, которое тематически делится по четвертям: «Путешествие на Восток», « Путешествие на Запад», « Путешествие на Север», « Путешествие на Юг».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7077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Акция «Твори добро»</a:t>
            </a:r>
          </a:p>
          <a:p>
            <a:pPr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«Школа вежливых наук»</a:t>
            </a:r>
          </a:p>
          <a:p>
            <a:pPr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«Клуб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любителейчтения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»</a:t>
            </a:r>
          </a:p>
          <a:p>
            <a:pPr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Операция «Я – исследователь»</a:t>
            </a:r>
          </a:p>
          <a:p>
            <a:pPr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«Путешествие на машине времени».</a:t>
            </a:r>
          </a:p>
          <a:p>
            <a:pPr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Заочные экскурсии по городам и рекам России</a:t>
            </a:r>
          </a:p>
          <a:p>
            <a:pPr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«Круглый стол».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351</TotalTime>
  <Words>363</Words>
  <Application>Microsoft Office PowerPoint</Application>
  <PresentationFormat>Экран (4:3)</PresentationFormat>
  <Paragraphs>53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Тема МО учителей начальных классов в 2011-2012 г.г. :  «ФГОС- СТАНДАРТ ВТОРОГО ПОКОЛЕНИЯ»</vt:lpstr>
      <vt:lpstr>Цель : создание условий для перехода на ФГОС</vt:lpstr>
      <vt:lpstr>             Темы МО В 2011-2012г.г.: 1.  Подготовка к новому учебному году ( план работы МО, рабочие программы по предметам, школьным компонентам, кружкам); 2. Проектная деятельность в начальной школе; 3. Изучение концепции государственных образовательных стандартов; 4.  Анализ содержания раздела: «Как проектировать УУД  в начальной школе; 5. Внеурочная деятельность в начальной школе;</vt:lpstr>
      <vt:lpstr>Презентация PowerPoint</vt:lpstr>
      <vt:lpstr>  Программа «Дружить и творить – значит, быть!» на 2009 – 2013 гг.</vt:lpstr>
      <vt:lpstr>Создать деятельностное игровое пространство, обладающее условиями для: * выявления, развития, закрепления миролюбивых, добрых наклонностей детей; *создания ярких  эмоциональных представлений о своей большой и малой родине;       *сохранения и укрепления здоровья учащихся. </vt:lpstr>
      <vt:lpstr>Презентация PowerPoint</vt:lpstr>
      <vt:lpstr>Презентация PowerPoint</vt:lpstr>
      <vt:lpstr>Презентация PowerPoint</vt:lpstr>
      <vt:lpstr>Сделаем класс зелёным</vt:lpstr>
      <vt:lpstr>Поможем птицам</vt:lpstr>
      <vt:lpstr>                       В  городской  библиотеке</vt:lpstr>
      <vt:lpstr>     В детском        эстетическом         центре</vt:lpstr>
      <vt:lpstr>В картинной галерее</vt:lpstr>
      <vt:lpstr>Презентация PowerPoint</vt:lpstr>
      <vt:lpstr>      Поездки и     экскурсии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Программа «Дружить и творить – значит, быть!» на 2009 – 2013 гг.</dc:title>
  <cp:lastModifiedBy>Дмитрий Д.Ю. Васин</cp:lastModifiedBy>
  <cp:revision>34</cp:revision>
  <dcterms:modified xsi:type="dcterms:W3CDTF">2013-07-29T12:44:01Z</dcterms:modified>
</cp:coreProperties>
</file>